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12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09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52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41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77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94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78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64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34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97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PEP= </a:t>
            </a:r>
            <a:r>
              <a:rPr lang="fi-FI" dirty="0" err="1" smtClean="0"/>
              <a:t>post</a:t>
            </a:r>
            <a:r>
              <a:rPr lang="fi-FI" dirty="0" smtClean="0"/>
              <a:t> </a:t>
            </a:r>
            <a:r>
              <a:rPr lang="fi-FI" dirty="0" err="1" smtClean="0"/>
              <a:t>exposure</a:t>
            </a:r>
            <a:r>
              <a:rPr lang="fi-FI" dirty="0" smtClean="0"/>
              <a:t> </a:t>
            </a:r>
            <a:r>
              <a:rPr lang="fi-FI" dirty="0" err="1" smtClean="0"/>
              <a:t>prophylaxis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HIV-estolääkitys ei-ammatillisen altistumisen jälkeen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Terhi Partanen</a:t>
            </a:r>
          </a:p>
          <a:p>
            <a:r>
              <a:rPr lang="fi-FI" dirty="0" smtClean="0"/>
              <a:t>Infektiolääkäri</a:t>
            </a:r>
          </a:p>
          <a:p>
            <a:r>
              <a:rPr lang="fi-FI" dirty="0" smtClean="0"/>
              <a:t>Syksy 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3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PEP-lääkitystä ei suositella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Emätin-tai anaaliyhdynnän jälkeen HIV-positiivisen kanssa, jos hänen hoitovaste hyvä (</a:t>
            </a:r>
            <a:r>
              <a:rPr lang="fi-FI" dirty="0" err="1" smtClean="0"/>
              <a:t>HIVNh</a:t>
            </a:r>
            <a:r>
              <a:rPr lang="fi-FI" dirty="0" smtClean="0"/>
              <a:t>  &lt; 200 yli 6 kk ajan)</a:t>
            </a:r>
          </a:p>
          <a:p>
            <a:r>
              <a:rPr lang="fi-FI" dirty="0" smtClean="0"/>
              <a:t>Suuseksissä</a:t>
            </a:r>
          </a:p>
          <a:p>
            <a:r>
              <a:rPr lang="fi-FI" dirty="0" smtClean="0"/>
              <a:t>Puremavammoissa</a:t>
            </a:r>
          </a:p>
          <a:p>
            <a:r>
              <a:rPr lang="fi-FI" dirty="0" smtClean="0"/>
              <a:t>Neulanpistoaltistuksissa, joissa neulan käyttäjän  HIV-tartunta ei ole tiedossa (”puistoneulat”)</a:t>
            </a:r>
          </a:p>
          <a:p>
            <a:endParaRPr lang="fi-FI" dirty="0"/>
          </a:p>
          <a:p>
            <a:r>
              <a:rPr lang="fi-FI" dirty="0" smtClean="0"/>
              <a:t>Virtsaa, ulostetta, hikeä, kyyneleitä ja sylkeä ei pidetä tartunnanvaarallisina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918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PEP-lääkityksen aloitus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Mahdollisimman pian</a:t>
            </a:r>
          </a:p>
          <a:p>
            <a:r>
              <a:rPr lang="fi-FI" dirty="0" smtClean="0"/>
              <a:t>Viimeistään 72 tunnin kuluessa altistustilanteesta</a:t>
            </a:r>
          </a:p>
          <a:p>
            <a:endParaRPr lang="fi-FI" dirty="0"/>
          </a:p>
          <a:p>
            <a:r>
              <a:rPr lang="fi-FI" dirty="0" smtClean="0"/>
              <a:t>Ennen lääkityksen aloitusta laboratoriokokeet:</a:t>
            </a:r>
          </a:p>
          <a:p>
            <a:r>
              <a:rPr lang="fi-FI" dirty="0" smtClean="0"/>
              <a:t>S-</a:t>
            </a:r>
            <a:r>
              <a:rPr lang="fi-FI" dirty="0" err="1" smtClean="0"/>
              <a:t>Verialt</a:t>
            </a:r>
            <a:r>
              <a:rPr lang="fi-FI" dirty="0" smtClean="0"/>
              <a:t> (=</a:t>
            </a:r>
            <a:r>
              <a:rPr lang="fi-FI" dirty="0" err="1" smtClean="0"/>
              <a:t>HIVagab</a:t>
            </a:r>
            <a:r>
              <a:rPr lang="fi-FI" dirty="0" smtClean="0"/>
              <a:t>, </a:t>
            </a:r>
            <a:r>
              <a:rPr lang="fi-FI" dirty="0" err="1" smtClean="0"/>
              <a:t>HBsAg</a:t>
            </a:r>
            <a:r>
              <a:rPr lang="fi-FI" dirty="0" smtClean="0"/>
              <a:t>, </a:t>
            </a:r>
            <a:r>
              <a:rPr lang="fi-FI" dirty="0" err="1" smtClean="0"/>
              <a:t>HBcAb</a:t>
            </a:r>
            <a:r>
              <a:rPr lang="fi-FI" dirty="0" smtClean="0"/>
              <a:t>, </a:t>
            </a:r>
            <a:r>
              <a:rPr lang="fi-FI" dirty="0" err="1" smtClean="0"/>
              <a:t>HBsAb</a:t>
            </a:r>
            <a:r>
              <a:rPr lang="fi-FI" dirty="0" smtClean="0"/>
              <a:t>, </a:t>
            </a:r>
            <a:r>
              <a:rPr lang="fi-FI" dirty="0" err="1" smtClean="0"/>
              <a:t>HCVAb</a:t>
            </a:r>
            <a:r>
              <a:rPr lang="fi-FI" dirty="0" smtClean="0"/>
              <a:t>), </a:t>
            </a:r>
            <a:r>
              <a:rPr lang="fi-FI" dirty="0" err="1" smtClean="0"/>
              <a:t>TrpaAb</a:t>
            </a:r>
            <a:r>
              <a:rPr lang="fi-FI" dirty="0" smtClean="0"/>
              <a:t>,</a:t>
            </a:r>
          </a:p>
          <a:p>
            <a:r>
              <a:rPr lang="fi-FI" dirty="0" err="1" smtClean="0"/>
              <a:t>CtGcNhO</a:t>
            </a:r>
            <a:r>
              <a:rPr lang="fi-FI" dirty="0" smtClean="0"/>
              <a:t> virtsasta ja </a:t>
            </a:r>
            <a:r>
              <a:rPr lang="fi-FI" dirty="0" err="1" smtClean="0"/>
              <a:t>tarv</a:t>
            </a:r>
            <a:r>
              <a:rPr lang="fi-FI" dirty="0" smtClean="0"/>
              <a:t>. nielusta ja </a:t>
            </a:r>
            <a:r>
              <a:rPr lang="fi-FI" dirty="0" err="1" smtClean="0"/>
              <a:t>rektumista</a:t>
            </a:r>
            <a:r>
              <a:rPr lang="fi-FI" dirty="0" smtClean="0"/>
              <a:t>  </a:t>
            </a:r>
          </a:p>
          <a:p>
            <a:r>
              <a:rPr lang="fi-FI" dirty="0" smtClean="0"/>
              <a:t>Naisilta U-</a:t>
            </a:r>
            <a:r>
              <a:rPr lang="fi-FI" dirty="0" err="1" smtClean="0"/>
              <a:t>hCG</a:t>
            </a:r>
            <a:r>
              <a:rPr lang="fi-FI" dirty="0" smtClean="0"/>
              <a:t>= raskaustesti</a:t>
            </a:r>
          </a:p>
          <a:p>
            <a:r>
              <a:rPr lang="fi-FI" dirty="0" err="1" smtClean="0"/>
              <a:t>Pvk</a:t>
            </a:r>
            <a:r>
              <a:rPr lang="fi-FI" dirty="0" smtClean="0"/>
              <a:t>, alat, </a:t>
            </a:r>
            <a:r>
              <a:rPr lang="fi-FI" dirty="0" err="1" smtClean="0"/>
              <a:t>krea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Lähdehenkilöstä, jos saatavilla: S-</a:t>
            </a:r>
            <a:r>
              <a:rPr lang="fi-FI" dirty="0" err="1" smtClean="0"/>
              <a:t>Veriläh</a:t>
            </a:r>
            <a:r>
              <a:rPr lang="fi-FI" dirty="0" smtClean="0"/>
              <a:t>, S-</a:t>
            </a:r>
            <a:r>
              <a:rPr lang="fi-FI" dirty="0" err="1" smtClean="0"/>
              <a:t>TrpaAb</a:t>
            </a:r>
            <a:r>
              <a:rPr lang="fi-FI" dirty="0" smtClean="0"/>
              <a:t>, U-</a:t>
            </a:r>
            <a:r>
              <a:rPr lang="fi-FI" dirty="0" err="1" smtClean="0"/>
              <a:t>CtGcNhO</a:t>
            </a:r>
            <a:r>
              <a:rPr lang="fi-FI" dirty="0" smtClean="0"/>
              <a:t>  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332" y="6176963"/>
            <a:ext cx="4701675" cy="6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PEP-lääkityksen 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Potilas saa 5 vrk:n lääkityksen mukaansa OYS </a:t>
            </a:r>
            <a:r>
              <a:rPr lang="fi-FI" dirty="0" err="1" smtClean="0"/>
              <a:t>ppkl:lta</a:t>
            </a:r>
            <a:r>
              <a:rPr lang="fi-FI" dirty="0" smtClean="0"/>
              <a:t> tai </a:t>
            </a:r>
            <a:r>
              <a:rPr lang="fi-FI" dirty="0" err="1" smtClean="0"/>
              <a:t>seri</a:t>
            </a:r>
            <a:r>
              <a:rPr lang="fi-FI" dirty="0" smtClean="0"/>
              <a:t>-keskuksesta (=seksuaalirikos-keskus)</a:t>
            </a:r>
          </a:p>
          <a:p>
            <a:endParaRPr lang="fi-FI" dirty="0"/>
          </a:p>
          <a:p>
            <a:r>
              <a:rPr lang="fi-FI" dirty="0" err="1" smtClean="0"/>
              <a:t>Emtricitabine</a:t>
            </a:r>
            <a:r>
              <a:rPr lang="fi-FI" dirty="0" smtClean="0"/>
              <a:t>/</a:t>
            </a:r>
            <a:r>
              <a:rPr lang="fi-FI" dirty="0" err="1" smtClean="0"/>
              <a:t>tenofovir</a:t>
            </a:r>
            <a:r>
              <a:rPr lang="fi-FI" dirty="0" smtClean="0"/>
              <a:t> </a:t>
            </a:r>
            <a:r>
              <a:rPr lang="fi-FI" dirty="0" err="1" smtClean="0"/>
              <a:t>disoproxil</a:t>
            </a:r>
            <a:r>
              <a:rPr lang="fi-FI" dirty="0" smtClean="0"/>
              <a:t> 200/245 mg 1 x 1 ja </a:t>
            </a:r>
            <a:r>
              <a:rPr lang="fi-FI" dirty="0" err="1" smtClean="0"/>
              <a:t>Isentress</a:t>
            </a:r>
            <a:r>
              <a:rPr lang="fi-FI" dirty="0" smtClean="0"/>
              <a:t> 400 mg 1 x 2</a:t>
            </a:r>
          </a:p>
          <a:p>
            <a:r>
              <a:rPr lang="fi-FI" dirty="0" err="1" smtClean="0"/>
              <a:t>Emtricitabine</a:t>
            </a:r>
            <a:r>
              <a:rPr lang="fi-FI" dirty="0" smtClean="0"/>
              <a:t>/</a:t>
            </a:r>
            <a:r>
              <a:rPr lang="fi-FI" dirty="0" err="1" smtClean="0"/>
              <a:t>tenofovir</a:t>
            </a:r>
            <a:r>
              <a:rPr lang="fi-FI" dirty="0" smtClean="0"/>
              <a:t> </a:t>
            </a:r>
            <a:r>
              <a:rPr lang="fi-FI" dirty="0" err="1" smtClean="0"/>
              <a:t>disoproxil</a:t>
            </a:r>
            <a:r>
              <a:rPr lang="fi-FI" dirty="0" smtClean="0"/>
              <a:t> suositellaan otettavaksi ruoan kanssa</a:t>
            </a:r>
          </a:p>
          <a:p>
            <a:r>
              <a:rPr lang="fi-FI" dirty="0" smtClean="0"/>
              <a:t>Lääkkeet 24/12 tunnin välein</a:t>
            </a:r>
          </a:p>
          <a:p>
            <a:r>
              <a:rPr lang="fi-FI" dirty="0" smtClean="0"/>
              <a:t>Voi käyttää raskauden ja imetyksen aikana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41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Pitkien etäisyyksien Pohjois-Suomessa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Tulevaisuudessa </a:t>
            </a:r>
            <a:r>
              <a:rPr lang="fi-FI" dirty="0" err="1" smtClean="0"/>
              <a:t>PEP:iä</a:t>
            </a:r>
            <a:r>
              <a:rPr lang="fi-FI" dirty="0" smtClean="0"/>
              <a:t> mahdollisesti </a:t>
            </a:r>
          </a:p>
          <a:p>
            <a:pPr lvl="1"/>
            <a:r>
              <a:rPr lang="fi-FI" dirty="0" smtClean="0"/>
              <a:t>Kuusamossa?</a:t>
            </a:r>
          </a:p>
          <a:p>
            <a:pPr lvl="1"/>
            <a:r>
              <a:rPr lang="fi-FI" dirty="0" smtClean="0"/>
              <a:t>Raahessa?</a:t>
            </a:r>
          </a:p>
          <a:p>
            <a:pPr lvl="1"/>
            <a:r>
              <a:rPr lang="fi-FI" dirty="0" err="1" smtClean="0"/>
              <a:t>Oulaskankaalla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r>
              <a:rPr lang="fi-FI" dirty="0" smtClean="0"/>
              <a:t>Asiasta keskustellaan parhaillaan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781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PEP-lääkityksen kesto 28 vrk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Lähete Infektioyksikköön</a:t>
            </a:r>
          </a:p>
          <a:p>
            <a:r>
              <a:rPr lang="fi-FI" dirty="0" smtClean="0"/>
              <a:t>Jatkolääkkeet tilataan sairaala-apteekista potilaalle infektiopoliklinikalta arkena  </a:t>
            </a:r>
          </a:p>
          <a:p>
            <a:r>
              <a:rPr lang="fi-FI" dirty="0" smtClean="0"/>
              <a:t>Lähetteeseen potilaan tarkistettu puhelinnumero ja tieto, onko saanut B-hepatiittirokotteet</a:t>
            </a:r>
          </a:p>
          <a:p>
            <a:r>
              <a:rPr lang="fi-FI" dirty="0" smtClean="0"/>
              <a:t>Infektiopoliklinikalta hoitaja soittaa potilaalle arkena ja sopii lääkkeiden toimittamisesta ja </a:t>
            </a:r>
            <a:r>
              <a:rPr lang="fi-FI" dirty="0" err="1" smtClean="0"/>
              <a:t>labrakontrolleista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OYS sairaala-apteekki: noin 20 aloituspakkausta/vuosi toimitettu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3208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Infektiopoliklinikalla (tai </a:t>
            </a:r>
            <a:r>
              <a:rPr lang="fi-FI" dirty="0" err="1" smtClean="0"/>
              <a:t>seri</a:t>
            </a:r>
            <a:r>
              <a:rPr lang="fi-FI" dirty="0" smtClean="0"/>
              <a:t>-keskuksessa, jos PEP aloitettu </a:t>
            </a:r>
            <a:r>
              <a:rPr lang="fi-FI" dirty="0" err="1" smtClean="0"/>
              <a:t>seri</a:t>
            </a:r>
            <a:r>
              <a:rPr lang="fi-FI" dirty="0" smtClean="0"/>
              <a:t>-keskuksessa)</a:t>
            </a:r>
          </a:p>
          <a:p>
            <a:endParaRPr lang="fi-FI" dirty="0"/>
          </a:p>
          <a:p>
            <a:r>
              <a:rPr lang="fi-FI" b="1" dirty="0" smtClean="0"/>
              <a:t>1 kk altistuksesta</a:t>
            </a:r>
            <a:r>
              <a:rPr lang="fi-FI" dirty="0" smtClean="0"/>
              <a:t>: S-</a:t>
            </a:r>
            <a:r>
              <a:rPr lang="fi-FI" dirty="0" err="1" smtClean="0"/>
              <a:t>VeriAlt</a:t>
            </a:r>
            <a:r>
              <a:rPr lang="fi-FI" dirty="0" smtClean="0"/>
              <a:t>, S-</a:t>
            </a:r>
            <a:r>
              <a:rPr lang="fi-FI" dirty="0" err="1" smtClean="0"/>
              <a:t>TrpaAb</a:t>
            </a:r>
            <a:r>
              <a:rPr lang="fi-FI" dirty="0" smtClean="0"/>
              <a:t> ja U-</a:t>
            </a:r>
            <a:r>
              <a:rPr lang="fi-FI" dirty="0" err="1" smtClean="0"/>
              <a:t>CtGcNhO</a:t>
            </a:r>
            <a:r>
              <a:rPr lang="fi-FI" dirty="0" smtClean="0"/>
              <a:t> (tarvittaessa </a:t>
            </a:r>
            <a:r>
              <a:rPr lang="fi-FI" dirty="0" err="1" smtClean="0"/>
              <a:t>CtGcNhO</a:t>
            </a:r>
            <a:r>
              <a:rPr lang="fi-FI" dirty="0" smtClean="0"/>
              <a:t> myös virtsaputkesta, emättimestä, nielusta, </a:t>
            </a:r>
            <a:r>
              <a:rPr lang="fi-FI" dirty="0" err="1" smtClean="0"/>
              <a:t>rektumista</a:t>
            </a:r>
            <a:r>
              <a:rPr lang="fi-FI" dirty="0" smtClean="0"/>
              <a:t>) </a:t>
            </a:r>
          </a:p>
          <a:p>
            <a:r>
              <a:rPr lang="fi-FI" b="1" dirty="0"/>
              <a:t>4</a:t>
            </a:r>
            <a:r>
              <a:rPr lang="fi-FI" b="1" dirty="0" smtClean="0"/>
              <a:t> kk altistuksesta</a:t>
            </a:r>
            <a:r>
              <a:rPr lang="fi-FI" dirty="0" smtClean="0"/>
              <a:t>: S-</a:t>
            </a:r>
            <a:r>
              <a:rPr lang="fi-FI" dirty="0" err="1" smtClean="0"/>
              <a:t>VeriAlt</a:t>
            </a:r>
            <a:r>
              <a:rPr lang="fi-FI" dirty="0" smtClean="0"/>
              <a:t> </a:t>
            </a:r>
          </a:p>
          <a:p>
            <a:endParaRPr lang="fi-FI" dirty="0"/>
          </a:p>
          <a:p>
            <a:r>
              <a:rPr lang="fi-FI" dirty="0" smtClean="0"/>
              <a:t>Potilas näkee tulokset Kannasta, positiivisesta tuloksesta ilmoitetaan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40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Milloin B-hepatiittirokotus?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Potilaalle tarjotaan samalla B-hepatiittirokotussarjaa, ellei häntä ole jo rokotettu</a:t>
            </a:r>
          </a:p>
          <a:p>
            <a:r>
              <a:rPr lang="fi-FI" dirty="0" smtClean="0"/>
              <a:t>Ensimmäinen rokote </a:t>
            </a:r>
            <a:r>
              <a:rPr lang="fi-FI" dirty="0" err="1" smtClean="0"/>
              <a:t>ppkl:lla</a:t>
            </a:r>
            <a:r>
              <a:rPr lang="fi-FI" dirty="0" smtClean="0"/>
              <a:t>  (HBVAXPRO 10 </a:t>
            </a:r>
            <a:r>
              <a:rPr lang="fi-FI" dirty="0" err="1" smtClean="0"/>
              <a:t>yg</a:t>
            </a:r>
            <a:r>
              <a:rPr lang="fi-FI" dirty="0" smtClean="0"/>
              <a:t> 1 ml kerta-annosruisku)</a:t>
            </a:r>
          </a:p>
          <a:p>
            <a:r>
              <a:rPr lang="fi-FI" dirty="0" smtClean="0"/>
              <a:t>Ilmainen rokotussarja </a:t>
            </a:r>
            <a:r>
              <a:rPr lang="fi-FI" dirty="0" err="1" smtClean="0"/>
              <a:t>tk:ssa</a:t>
            </a:r>
            <a:endParaRPr lang="fi-FI" dirty="0" smtClean="0"/>
          </a:p>
          <a:p>
            <a:r>
              <a:rPr lang="fi-FI" dirty="0" smtClean="0"/>
              <a:t>2. rokote 1 kk ja 3. rokote 6 kk kuluttua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820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INTRA                   ja          Antibioottiopas OYS 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96" y="1340999"/>
            <a:ext cx="7201576" cy="4723614"/>
          </a:xfrm>
          <a:prstGeom prst="rect">
            <a:avLst/>
          </a:prstGeom>
        </p:spPr>
      </p:pic>
      <p:sp>
        <p:nvSpPr>
          <p:cNvPr id="5" name="Nuoli oikealle 4"/>
          <p:cNvSpPr/>
          <p:nvPr/>
        </p:nvSpPr>
        <p:spPr>
          <a:xfrm>
            <a:off x="7061368" y="5136855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776" y="4350327"/>
            <a:ext cx="4115374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Human </a:t>
            </a:r>
            <a:r>
              <a:rPr lang="fi-FI" dirty="0" err="1" smtClean="0"/>
              <a:t>immunodeficiency</a:t>
            </a:r>
            <a:r>
              <a:rPr lang="fi-FI" dirty="0" smtClean="0"/>
              <a:t> virus</a:t>
            </a:r>
          </a:p>
          <a:p>
            <a:r>
              <a:rPr lang="fi-FI" dirty="0" smtClean="0"/>
              <a:t>1980-luvun alusta ilmaantui aiheuttaen AIDS = </a:t>
            </a:r>
            <a:r>
              <a:rPr lang="fi-FI" dirty="0" err="1" smtClean="0"/>
              <a:t>adult</a:t>
            </a:r>
            <a:r>
              <a:rPr lang="fi-FI" dirty="0" smtClean="0"/>
              <a:t> </a:t>
            </a:r>
            <a:r>
              <a:rPr lang="fi-FI" dirty="0" err="1" smtClean="0"/>
              <a:t>immuno</a:t>
            </a:r>
            <a:r>
              <a:rPr lang="fi-FI" dirty="0" smtClean="0"/>
              <a:t> </a:t>
            </a:r>
            <a:r>
              <a:rPr lang="fi-FI" dirty="0" err="1" smtClean="0"/>
              <a:t>deficiency</a:t>
            </a:r>
            <a:r>
              <a:rPr lang="fi-FI" dirty="0" smtClean="0"/>
              <a:t> </a:t>
            </a:r>
            <a:r>
              <a:rPr lang="fi-FI" dirty="0" err="1" smtClean="0"/>
              <a:t>syndromaa</a:t>
            </a:r>
            <a:endParaRPr lang="fi-FI" dirty="0" smtClean="0"/>
          </a:p>
          <a:p>
            <a:endParaRPr lang="fi-FI" dirty="0"/>
          </a:p>
          <a:p>
            <a:r>
              <a:rPr lang="fi-FI" b="1" dirty="0" smtClean="0"/>
              <a:t>THL Tartuntatautirekisteri</a:t>
            </a:r>
            <a:r>
              <a:rPr lang="fi-FI" dirty="0" smtClean="0"/>
              <a:t>:</a:t>
            </a:r>
          </a:p>
          <a:p>
            <a:r>
              <a:rPr lang="fi-FI" dirty="0" smtClean="0"/>
              <a:t>Uusia tapauksia 150-180/vuosi</a:t>
            </a:r>
          </a:p>
          <a:p>
            <a:r>
              <a:rPr lang="fi-FI" dirty="0" smtClean="0"/>
              <a:t>Pohjois-Suomen sairaanhoitopiiri 2-8/vuosi (v. 2012-2022)</a:t>
            </a:r>
          </a:p>
          <a:p>
            <a:r>
              <a:rPr lang="fi-FI" dirty="0" smtClean="0"/>
              <a:t>Suomessa vuoden 2021 loppuun mennessä todettu 4464 HIV-tartuntaa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43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HIV tarttuu?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Suojaamattomassa seksikontaktissa</a:t>
            </a:r>
          </a:p>
          <a:p>
            <a:r>
              <a:rPr lang="fi-FI" dirty="0" smtClean="0"/>
              <a:t>Veren välityksellä</a:t>
            </a:r>
          </a:p>
          <a:p>
            <a:r>
              <a:rPr lang="fi-FI" dirty="0" smtClean="0"/>
              <a:t>Äidiltä lapselle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HIV ei tartu arkipäiväisissä kontakteissa kuten                    kosketuksesta, halatessa, suutelusta, kättelystä, astioiden, ruoan, juoman välityksellä, hyönteisen piston välityksellä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551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HIV-infektion taudinkulku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Noin puolet tartunnan saaneista sairastuu ensitautiin 1-6 viikon kuluttua tartunnasta</a:t>
            </a:r>
          </a:p>
          <a:p>
            <a:r>
              <a:rPr lang="fi-FI" dirty="0" smtClean="0"/>
              <a:t>Ensitaudin oireita: kuume, kurkkukipu, lihassäryt, suurentuneet imusolmukkeet, osalla ihottumaa</a:t>
            </a:r>
          </a:p>
          <a:p>
            <a:r>
              <a:rPr lang="fi-FI" dirty="0" smtClean="0"/>
              <a:t>Ensitaudin oireet kestävät 1-4 viikkoa</a:t>
            </a:r>
          </a:p>
          <a:p>
            <a:r>
              <a:rPr lang="fi-FI" dirty="0" smtClean="0"/>
              <a:t>Ensitaudin jälkeen infektio oireeton vuosia</a:t>
            </a:r>
          </a:p>
          <a:p>
            <a:r>
              <a:rPr lang="fi-FI" dirty="0" smtClean="0"/>
              <a:t>Vuosien kuluessa elimistön puolustuskyky heikkenee (CD4-lymfosyytit laskevat) ja potilas voi sairastua epätyypillisiin infektioihin (herpesinfektiot, suun/ruokatorven sieni-infektiot, </a:t>
            </a:r>
            <a:r>
              <a:rPr lang="fi-FI" dirty="0" err="1" smtClean="0"/>
              <a:t>Pneumocystis</a:t>
            </a:r>
            <a:r>
              <a:rPr lang="fi-FI" dirty="0" smtClean="0"/>
              <a:t> </a:t>
            </a:r>
            <a:r>
              <a:rPr lang="fi-FI" dirty="0" err="1" smtClean="0"/>
              <a:t>jirovecii</a:t>
            </a:r>
            <a:r>
              <a:rPr lang="fi-FI" dirty="0" smtClean="0"/>
              <a:t>-keuhkokuume)</a:t>
            </a:r>
          </a:p>
          <a:p>
            <a:r>
              <a:rPr lang="fi-FI" dirty="0" smtClean="0"/>
              <a:t>Hoitamattomana johtaa kuolemaan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308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Diagnoosi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S-</a:t>
            </a:r>
            <a:r>
              <a:rPr lang="fi-FI" dirty="0" err="1" smtClean="0"/>
              <a:t>HIVagab</a:t>
            </a:r>
            <a:r>
              <a:rPr lang="fi-FI" dirty="0" smtClean="0"/>
              <a:t>= antigeeni ja vasta-ainetesti</a:t>
            </a:r>
          </a:p>
          <a:p>
            <a:r>
              <a:rPr lang="fi-FI" dirty="0" smtClean="0"/>
              <a:t>testi positiiviseksi yleensä 1 kk sisällä tartunnasta (&gt;90%), mutta viimeistään 3 kk kuluttua tartunnasta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93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 infektion hoito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Hoito aloitetaan kaikille, joilla infektio todetaan</a:t>
            </a:r>
          </a:p>
          <a:p>
            <a:r>
              <a:rPr lang="fi-FI" dirty="0" smtClean="0"/>
              <a:t>Hoito hyvin siedettyä ja tehokasta</a:t>
            </a:r>
          </a:p>
          <a:p>
            <a:r>
              <a:rPr lang="fi-FI" dirty="0" smtClean="0"/>
              <a:t>Tablettilääkitys, helpoimmillaan 1 tabletti/vrk</a:t>
            </a:r>
          </a:p>
          <a:p>
            <a:r>
              <a:rPr lang="fi-FI" dirty="0" smtClean="0"/>
              <a:t>Ilmaista potilaalle</a:t>
            </a:r>
          </a:p>
          <a:p>
            <a:r>
              <a:rPr lang="fi-FI" dirty="0" smtClean="0"/>
              <a:t>Kun HIV virus painuu lääkityksellä mittaamattoman matalaksi, potilas ei tartuta</a:t>
            </a:r>
          </a:p>
          <a:p>
            <a:r>
              <a:rPr lang="fi-FI" dirty="0" smtClean="0"/>
              <a:t>Eliniänennuste vastaa muun väestön ennustetta, jos tartunta todetaan ja hoito aloitetaan varhain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49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 ei tartu helposti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Tartunnanriskiä lisää</a:t>
            </a:r>
          </a:p>
          <a:p>
            <a:pPr lvl="1"/>
            <a:r>
              <a:rPr lang="fi-FI" dirty="0" smtClean="0"/>
              <a:t>Hoitamaton sukupuolitauti</a:t>
            </a:r>
          </a:p>
          <a:p>
            <a:pPr lvl="1"/>
            <a:r>
              <a:rPr lang="fi-FI" dirty="0" smtClean="0"/>
              <a:t>HIV-infektion ensitauti</a:t>
            </a:r>
          </a:p>
          <a:p>
            <a:pPr lvl="1"/>
            <a:r>
              <a:rPr lang="fi-FI" dirty="0" smtClean="0"/>
              <a:t>HIV-infektoituneen korkea virusmäärä</a:t>
            </a:r>
          </a:p>
          <a:p>
            <a:pPr lvl="1"/>
            <a:r>
              <a:rPr lang="fi-FI" dirty="0" smtClean="0"/>
              <a:t>Trauma yhdynnässä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24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2127069" y="249374"/>
          <a:ext cx="6851468" cy="638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608585818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199784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Altistustapa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HIV-tartuntoja</a:t>
                      </a:r>
                      <a:r>
                        <a:rPr lang="fi-FI" baseline="0" dirty="0" smtClean="0"/>
                        <a:t>  10000 altistuskertaa kohden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6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Suojaamattoman seksin harrastaminen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07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Naisen riski emätinyhdynnässä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    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0,1 %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4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Miehen riski emätinyhdynnässä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2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Reseptiivinen anaaliyhdyntä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140    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1,4 %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6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Insertiivinen</a:t>
                      </a:r>
                      <a:r>
                        <a:rPr lang="fi-FI" dirty="0" smtClean="0"/>
                        <a:t> anaaliyhdyntä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57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Reseptiivinen suuseksi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 1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0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Insertiivinen</a:t>
                      </a:r>
                      <a:r>
                        <a:rPr lang="fi-FI" dirty="0" smtClean="0"/>
                        <a:t> suuseksi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Häviävän pieni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753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Verialtistus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0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Verensiirto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&gt; 9000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90 %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4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Pistosvälineiden yhteiskäyttö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6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Työperäinen pistostapaturma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25    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0,25 %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71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Muut altistustavat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4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Pureminen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merkityksetön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98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Sylkeminen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merkityksetön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901105"/>
                  </a:ext>
                </a:extLst>
              </a:tr>
            </a:tbl>
          </a:graphicData>
        </a:graphic>
      </p:graphicFrame>
      <p:sp>
        <p:nvSpPr>
          <p:cNvPr id="5" name="Ellipsi 4"/>
          <p:cNvSpPr/>
          <p:nvPr/>
        </p:nvSpPr>
        <p:spPr>
          <a:xfrm>
            <a:off x="8064137" y="1727200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8064137" y="2468880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8064137" y="4290287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8064137" y="5072607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5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Suositus PEP-lääkityksen käyttöön HIV-altistustilanteissa             </a:t>
            </a:r>
            <a:r>
              <a:rPr lang="fi-FI" sz="2800" dirty="0" smtClean="0"/>
              <a:t>www.arvosta.fi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3712"/>
            <a:ext cx="8858406" cy="521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0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fee0b32b84501a1df71a203b3c0e9127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fc8b51723abb5303373fe25b6c52d7fc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Kieli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24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i:0#.w|oysnet\partante</DisplayName>
        <AccountId>1175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2022-09-27T21:00:00+00:00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PPSHP:n henkilöstö</TermName>
          <TermId xmlns="http://schemas.microsoft.com/office/infopath/2007/PartnerControls">7a49a948-31e0-4b0f-83ed-c01fa56f5934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Pohjois-Pohjanmaan sairaanhoitopiiri</TermName>
          <TermId xmlns="http://schemas.microsoft.com/office/infopath/2007/PartnerControls">be8cbbf1-c5fa-44e0-8d6c-f88ba4a3bcc6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18</Value>
      <Value>10</Value>
      <Value>165</Value>
      <Value>3</Value>
      <Value>1</Value>
    </TaxCatchAll>
    <_dlc_DocId xmlns="d3e50268-7799-48af-83c3-9a9b063078bc">MUAVRSSTWASF-92438712-398</_dlc_DocId>
    <_dlc_DocIdUrl xmlns="d3e50268-7799-48af-83c3-9a9b063078bc">
      <Url>https://internet.oysnet.ppshp.fi/dokumentit/_layouts/15/DocIdRedir.aspx?ID=MUAVRSSTWASF-92438712-398</Url>
      <Description>MUAVRSSTWASF-92438712-398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F2D8A89D-21E6-4A4E-9A3A-D932201D3E17}"/>
</file>

<file path=customXml/itemProps2.xml><?xml version="1.0" encoding="utf-8"?>
<ds:datastoreItem xmlns:ds="http://schemas.openxmlformats.org/officeDocument/2006/customXml" ds:itemID="{71EB7737-0901-444F-90D6-2301B18E381E}"/>
</file>

<file path=customXml/itemProps3.xml><?xml version="1.0" encoding="utf-8"?>
<ds:datastoreItem xmlns:ds="http://schemas.openxmlformats.org/officeDocument/2006/customXml" ds:itemID="{97170EAA-548E-4CEA-9713-608A212A4097}"/>
</file>

<file path=customXml/itemProps4.xml><?xml version="1.0" encoding="utf-8"?>
<ds:datastoreItem xmlns:ds="http://schemas.openxmlformats.org/officeDocument/2006/customXml" ds:itemID="{1963FF55-76D6-4FD4-BC98-09D721DB7F83}"/>
</file>

<file path=customXml/itemProps5.xml><?xml version="1.0" encoding="utf-8"?>
<ds:datastoreItem xmlns:ds="http://schemas.openxmlformats.org/officeDocument/2006/customXml" ds:itemID="{728C7490-61C5-4CC0-A0EE-CE6B6D14F3E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Laajakuva</PresentationFormat>
  <Paragraphs>122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PEP= post exposure prophylaxis HIV-estolääkitys ei-ammatillisen altistumisen jälkeen</vt:lpstr>
      <vt:lpstr>HIV</vt:lpstr>
      <vt:lpstr>Miten HIV tarttuu?</vt:lpstr>
      <vt:lpstr>HIV-infektion taudinkulku</vt:lpstr>
      <vt:lpstr>Diagnoosi</vt:lpstr>
      <vt:lpstr>HIV infektion hoito</vt:lpstr>
      <vt:lpstr>HIV ei tartu helposti</vt:lpstr>
      <vt:lpstr>PowerPoint-esitys</vt:lpstr>
      <vt:lpstr>Suositus PEP-lääkityksen käyttöön HIV-altistustilanteissa             www.arvosta.fi</vt:lpstr>
      <vt:lpstr>PEP-lääkitystä ei suositella</vt:lpstr>
      <vt:lpstr>PEP-lääkityksen aloitus</vt:lpstr>
      <vt:lpstr>PEP-lääkityksen toteutus</vt:lpstr>
      <vt:lpstr>Pitkien etäisyyksien Pohjois-Suomessa</vt:lpstr>
      <vt:lpstr>PEP-lääkityksen kesto 28 vrk</vt:lpstr>
      <vt:lpstr>Seuranta</vt:lpstr>
      <vt:lpstr>Milloin B-hepatiittirokotus?</vt:lpstr>
      <vt:lpstr>INTRA                   ja          Antibioottiopas OYS 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HIV-PEP (post exposure prophylaxis) 28.9.2022</dc:title>
  <dc:creator>Holappa Jatta</dc:creator>
  <cp:keywords/>
  <cp:lastModifiedBy>Holappa Jatta</cp:lastModifiedBy>
  <cp:revision>1</cp:revision>
  <dcterms:created xsi:type="dcterms:W3CDTF">2022-09-29T07:49:21Z</dcterms:created>
  <dcterms:modified xsi:type="dcterms:W3CDTF">2022-09-29T07:49:33Z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528cd998-6dba-4397-83c4-391cceeaedce</vt:lpwstr>
  </property>
  <property fmtid="{D5CDD505-2E9C-101B-9397-08002B2CF9AE}" pid="4" name="TaxKeyword">
    <vt:lpwstr/>
  </property>
  <property fmtid="{D5CDD505-2E9C-101B-9397-08002B2CF9AE}" pid="5" name="Kohde- / työntekijäryhmä">
    <vt:lpwstr>18;#PPSHP:n henkilöstö|7a49a948-31e0-4b0f-83ed-c01fa56f5934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1;#Pohjois-Pohjanmaan sairaanhoitopiiri|be8cbbf1-c5fa-44e0-8d6c-f88ba4a3bcc6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258900</vt:r8>
  </property>
  <property fmtid="{D5CDD505-2E9C-101B-9397-08002B2CF9AE}" pid="17" name="SharedWithUsers">
    <vt:lpwstr/>
  </property>
</Properties>
</file>